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bik One" charset="1" panose="02000604000000020004"/>
      <p:regular r:id="rId10"/>
    </p:embeddedFont>
    <p:embeddedFont>
      <p:font typeface="Mokoto" charset="1" panose="00000000000000000000"/>
      <p:regular r:id="rId11"/>
    </p:embeddedFont>
    <p:embeddedFont>
      <p:font typeface="Calps Sans" charset="1" panose="02000000000000000000"/>
      <p:regular r:id="rId12"/>
    </p:embeddedFont>
    <p:embeddedFont>
      <p:font typeface="Calps Sans Bold" charset="1" panose="02000000000000000000"/>
      <p:regular r:id="rId13"/>
    </p:embeddedFont>
    <p:embeddedFont>
      <p:font typeface="Calps Sans Italics" charset="1" panose="02000000000000000000"/>
      <p:regular r:id="rId14"/>
    </p:embeddedFont>
    <p:embeddedFont>
      <p:font typeface="Calps Sans Bold Italics" charset="1" panose="02000000000000000000"/>
      <p:regular r:id="rId15"/>
    </p:embeddedFont>
    <p:embeddedFont>
      <p:font typeface="Calps Sans Light" charset="1" panose="02000000000000000000"/>
      <p:regular r:id="rId16"/>
    </p:embeddedFont>
    <p:embeddedFont>
      <p:font typeface="Calps Sans Light Italics" charset="1" panose="02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01619" y="6685712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32488" y="-85478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5166" y="639784"/>
            <a:ext cx="9706734" cy="207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CHEKERS GAME USING AI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001619" y="-711833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0084" y="4114800"/>
            <a:ext cx="5828474" cy="3803079"/>
          </a:xfrm>
          <a:custGeom>
            <a:avLst/>
            <a:gdLst/>
            <a:ahLst/>
            <a:cxnLst/>
            <a:rect r="r" b="b" t="t" l="l"/>
            <a:pathLst>
              <a:path h="3803079" w="5828474">
                <a:moveTo>
                  <a:pt x="0" y="0"/>
                </a:moveTo>
                <a:lnTo>
                  <a:pt x="5828473" y="0"/>
                </a:lnTo>
                <a:lnTo>
                  <a:pt x="5828473" y="3803079"/>
                </a:lnTo>
                <a:lnTo>
                  <a:pt x="0" y="3803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35547" y="8315078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23787" y="3621846"/>
            <a:ext cx="5606044" cy="414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11"/>
              </a:lnSpc>
            </a:pPr>
            <a:r>
              <a:rPr lang="en-US" sz="4722">
                <a:solidFill>
                  <a:srgbClr val="92DCEF"/>
                </a:solidFill>
                <a:latin typeface="Calps Sans"/>
              </a:rPr>
              <a:t>Team:</a:t>
            </a:r>
          </a:p>
          <a:p>
            <a:pPr marL="1019512" indent="-509756" lvl="1">
              <a:lnSpc>
                <a:spcPts val="6611"/>
              </a:lnSpc>
              <a:buFont typeface="Arial"/>
              <a:buChar char="•"/>
            </a:pPr>
            <a:r>
              <a:rPr lang="en-US" sz="4722">
                <a:solidFill>
                  <a:srgbClr val="92DCEF"/>
                </a:solidFill>
                <a:latin typeface="Calps Sans"/>
              </a:rPr>
              <a:t>Snehal Suryavanshi</a:t>
            </a:r>
          </a:p>
          <a:p>
            <a:pPr marL="1019512" indent="-509756" lvl="1">
              <a:lnSpc>
                <a:spcPts val="6611"/>
              </a:lnSpc>
              <a:buFont typeface="Arial"/>
              <a:buChar char="•"/>
            </a:pPr>
            <a:r>
              <a:rPr lang="en-US" sz="4722">
                <a:solidFill>
                  <a:srgbClr val="92DCEF"/>
                </a:solidFill>
                <a:latin typeface="Calps Sans"/>
              </a:rPr>
              <a:t>Aditya Shirsath</a:t>
            </a:r>
          </a:p>
          <a:p>
            <a:pPr marL="1019512" indent="-509756" lvl="1">
              <a:lnSpc>
                <a:spcPts val="6611"/>
              </a:lnSpc>
              <a:buFont typeface="Arial"/>
              <a:buChar char="•"/>
            </a:pPr>
            <a:r>
              <a:rPr lang="en-US" sz="4722">
                <a:solidFill>
                  <a:srgbClr val="92DCEF"/>
                </a:solidFill>
                <a:latin typeface="Calps Sans"/>
              </a:rPr>
              <a:t>Siddhi Phapale</a:t>
            </a:r>
          </a:p>
          <a:p>
            <a:pPr marL="1019512" indent="-509756" lvl="1">
              <a:lnSpc>
                <a:spcPts val="6611"/>
              </a:lnSpc>
              <a:buFont typeface="Arial"/>
              <a:buChar char="•"/>
            </a:pPr>
            <a:r>
              <a:rPr lang="en-US" sz="4722">
                <a:solidFill>
                  <a:srgbClr val="92DCEF"/>
                </a:solidFill>
                <a:latin typeface="Calps Sans"/>
              </a:rPr>
              <a:t>Swati Sonone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81956" y="3621846"/>
            <a:ext cx="5606044" cy="164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11"/>
              </a:lnSpc>
            </a:pPr>
            <a:r>
              <a:rPr lang="en-US" sz="4722">
                <a:solidFill>
                  <a:srgbClr val="92DCEF"/>
                </a:solidFill>
                <a:latin typeface="Calps Sans"/>
              </a:rPr>
              <a:t>Guide :</a:t>
            </a:r>
          </a:p>
          <a:p>
            <a:pPr marL="1019512" indent="-509756" lvl="1">
              <a:lnSpc>
                <a:spcPts val="6611"/>
              </a:lnSpc>
              <a:buFont typeface="Arial"/>
              <a:buChar char="•"/>
            </a:pPr>
            <a:r>
              <a:rPr lang="en-US" sz="4722">
                <a:solidFill>
                  <a:srgbClr val="92DCEF"/>
                </a:solidFill>
                <a:latin typeface="Calps Sans"/>
              </a:rPr>
              <a:t>Prof. G Bhutkar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189712" y="6580353"/>
            <a:ext cx="2811907" cy="1834769"/>
          </a:xfrm>
          <a:custGeom>
            <a:avLst/>
            <a:gdLst/>
            <a:ahLst/>
            <a:cxnLst/>
            <a:rect r="r" b="b" t="t" l="l"/>
            <a:pathLst>
              <a:path h="1834769" w="2811907">
                <a:moveTo>
                  <a:pt x="0" y="0"/>
                </a:moveTo>
                <a:lnTo>
                  <a:pt x="2811907" y="0"/>
                </a:lnTo>
                <a:lnTo>
                  <a:pt x="2811907" y="1834769"/>
                </a:lnTo>
                <a:lnTo>
                  <a:pt x="0" y="1834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310" y="750103"/>
            <a:ext cx="15281381" cy="8786794"/>
          </a:xfrm>
          <a:custGeom>
            <a:avLst/>
            <a:gdLst/>
            <a:ahLst/>
            <a:cxnLst/>
            <a:rect r="r" b="b" t="t" l="l"/>
            <a:pathLst>
              <a:path h="8786794" w="15281381">
                <a:moveTo>
                  <a:pt x="0" y="0"/>
                </a:moveTo>
                <a:lnTo>
                  <a:pt x="15281380" y="0"/>
                </a:lnTo>
                <a:lnTo>
                  <a:pt x="15281380" y="8786794"/>
                </a:lnTo>
                <a:lnTo>
                  <a:pt x="0" y="8786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2276" y="63672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71934" y="2321287"/>
            <a:ext cx="6478310" cy="82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84"/>
              </a:lnSpc>
            </a:pPr>
            <a:r>
              <a:rPr lang="en-US" sz="4845">
                <a:solidFill>
                  <a:srgbClr val="FFFFFF"/>
                </a:solidFill>
                <a:latin typeface="Mokoto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19585" y="2856614"/>
            <a:ext cx="11048830" cy="578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1"/>
              </a:lnSpc>
            </a:pPr>
          </a:p>
          <a:p>
            <a:pPr algn="just" marL="437664" indent="-218832" lvl="1">
              <a:lnSpc>
                <a:spcPts val="3831"/>
              </a:lnSpc>
              <a:buFont typeface="Arial"/>
              <a:buChar char="•"/>
            </a:pPr>
            <a:r>
              <a:rPr lang="en-US" sz="2027" spc="12">
                <a:solidFill>
                  <a:srgbClr val="FFFFFF"/>
                </a:solidFill>
                <a:latin typeface="Montserrat Bold"/>
              </a:rPr>
              <a:t>Classic Gameplay Meets Tech</a:t>
            </a:r>
            <a:r>
              <a:rPr lang="en-US" sz="2027" spc="12">
                <a:solidFill>
                  <a:srgbClr val="A2E3F9"/>
                </a:solidFill>
                <a:latin typeface="Montserrat Bold"/>
              </a:rPr>
              <a:t>: We're bringing the timeless joy of checkers into the digital realm.</a:t>
            </a:r>
          </a:p>
          <a:p>
            <a:pPr algn="just" marL="437664" indent="-218832" lvl="1">
              <a:lnSpc>
                <a:spcPts val="3831"/>
              </a:lnSpc>
              <a:buFont typeface="Arial"/>
              <a:buChar char="•"/>
            </a:pPr>
            <a:r>
              <a:rPr lang="en-US" sz="2027" spc="12">
                <a:solidFill>
                  <a:srgbClr val="FFFFFF"/>
                </a:solidFill>
                <a:latin typeface="Montserrat Bold"/>
              </a:rPr>
              <a:t>AI Opponent</a:t>
            </a:r>
            <a:r>
              <a:rPr lang="en-US" sz="2027" spc="12">
                <a:solidFill>
                  <a:srgbClr val="A2E3F9"/>
                </a:solidFill>
                <a:latin typeface="Montserrat Bold"/>
              </a:rPr>
              <a:t>: Introducing a 1-player AI for an added layer of challenge and unpredictability.</a:t>
            </a:r>
          </a:p>
          <a:p>
            <a:pPr algn="just" marL="437664" indent="-218832" lvl="1">
              <a:lnSpc>
                <a:spcPts val="3831"/>
              </a:lnSpc>
              <a:buFont typeface="Arial"/>
              <a:buChar char="•"/>
            </a:pPr>
            <a:r>
              <a:rPr lang="en-US" sz="2027" spc="12">
                <a:solidFill>
                  <a:srgbClr val="FFFFFF"/>
                </a:solidFill>
                <a:latin typeface="Montserrat Bold"/>
              </a:rPr>
              <a:t>Blend of Tradition and Tech</a:t>
            </a:r>
            <a:r>
              <a:rPr lang="en-US" sz="2027" spc="12">
                <a:solidFill>
                  <a:srgbClr val="A2E3F9"/>
                </a:solidFill>
                <a:latin typeface="Montserrat Bold"/>
              </a:rPr>
              <a:t>: Explore the seamless integration of traditional gameplay with cutting-edge AI.</a:t>
            </a:r>
          </a:p>
          <a:p>
            <a:pPr algn="just" marL="437664" indent="-218832" lvl="1">
              <a:lnSpc>
                <a:spcPts val="3831"/>
              </a:lnSpc>
              <a:buFont typeface="Arial"/>
              <a:buChar char="•"/>
            </a:pPr>
            <a:r>
              <a:rPr lang="en-US" sz="2027" spc="12">
                <a:solidFill>
                  <a:srgbClr val="FFFFFF"/>
                </a:solidFill>
                <a:latin typeface="Montserrat Bold"/>
              </a:rPr>
              <a:t>Enhanced Gaming Experience</a:t>
            </a:r>
            <a:r>
              <a:rPr lang="en-US" sz="2027" spc="12">
                <a:solidFill>
                  <a:srgbClr val="A2E3F9"/>
                </a:solidFill>
                <a:latin typeface="Montserrat Bold"/>
              </a:rPr>
              <a:t>: The AI opponent tests players' skills, elevating the overall gaming experience.</a:t>
            </a:r>
          </a:p>
          <a:p>
            <a:pPr algn="just">
              <a:lnSpc>
                <a:spcPts val="3831"/>
              </a:lnSpc>
            </a:pPr>
          </a:p>
          <a:p>
            <a:pPr algn="ctr">
              <a:lnSpc>
                <a:spcPts val="3831"/>
              </a:lnSpc>
            </a:pPr>
            <a:r>
              <a:rPr lang="en-US" sz="2027" spc="12">
                <a:solidFill>
                  <a:srgbClr val="FFFFFF"/>
                </a:solidFill>
                <a:latin typeface="Montserrat Bold"/>
              </a:rPr>
              <a:t>Let the game begin!</a:t>
            </a:r>
          </a:p>
          <a:p>
            <a:pPr algn="just">
              <a:lnSpc>
                <a:spcPts val="383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09604" y="7056948"/>
            <a:ext cx="4320000" cy="4114800"/>
          </a:xfrm>
          <a:custGeom>
            <a:avLst/>
            <a:gdLst/>
            <a:ahLst/>
            <a:cxnLst/>
            <a:rect r="r" b="b" t="t" l="l"/>
            <a:pathLst>
              <a:path h="4114800" w="43200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605" y="566681"/>
            <a:ext cx="1855810" cy="1821014"/>
          </a:xfrm>
          <a:custGeom>
            <a:avLst/>
            <a:gdLst/>
            <a:ahLst/>
            <a:cxnLst/>
            <a:rect r="r" b="b" t="t" l="l"/>
            <a:pathLst>
              <a:path h="1821014" w="1855810">
                <a:moveTo>
                  <a:pt x="0" y="0"/>
                </a:moveTo>
                <a:lnTo>
                  <a:pt x="1855810" y="0"/>
                </a:lnTo>
                <a:lnTo>
                  <a:pt x="1855810" y="1821013"/>
                </a:lnTo>
                <a:lnTo>
                  <a:pt x="0" y="182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76667" y="2294658"/>
            <a:ext cx="5998894" cy="4608125"/>
          </a:xfrm>
          <a:custGeom>
            <a:avLst/>
            <a:gdLst/>
            <a:ahLst/>
            <a:cxnLst/>
            <a:rect r="r" b="b" t="t" l="l"/>
            <a:pathLst>
              <a:path h="4608125" w="5998894">
                <a:moveTo>
                  <a:pt x="0" y="0"/>
                </a:moveTo>
                <a:lnTo>
                  <a:pt x="5998895" y="0"/>
                </a:lnTo>
                <a:lnTo>
                  <a:pt x="5998895" y="4608125"/>
                </a:lnTo>
                <a:lnTo>
                  <a:pt x="0" y="460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0396" y="895350"/>
            <a:ext cx="6738825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GAME RULES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45089" y="2256558"/>
            <a:ext cx="9583456" cy="667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 Semi-Bold"/>
              </a:rPr>
              <a:t>Piece Movement: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Players take turns moving their pieces diagonally forward.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Regular pieces move one square at a time.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Pieces can only move to an empty square.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Diagonal movements can be left or right.</a:t>
            </a:r>
          </a:p>
          <a:p>
            <a:pPr>
              <a:lnSpc>
                <a:spcPts val="2940"/>
              </a:lnSpc>
            </a:pPr>
          </a:p>
          <a:p>
            <a:pPr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 Semi-Bold"/>
              </a:rPr>
              <a:t> Capturing: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Capturing is mandatory if a player's piece can jump over an opponent's piece.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Captured pieces are removed from the board.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Multiple captures can be made in a single turn (chaining).</a:t>
            </a:r>
          </a:p>
          <a:p>
            <a:pPr>
              <a:lnSpc>
                <a:spcPts val="2940"/>
              </a:lnSpc>
            </a:pPr>
          </a:p>
          <a:p>
            <a:pPr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 Semi-Bold"/>
              </a:rPr>
              <a:t> King Promotion: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When a regular piece reaches the opponent's back row, it is promoted to a king.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Kings can move both forward and backward diagonally.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King promotion opens up strategic possibilities for players.</a:t>
            </a:r>
          </a:p>
          <a:p>
            <a:pPr>
              <a:lnSpc>
                <a:spcPts val="29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9930" y="895350"/>
            <a:ext cx="1455160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67828" y="-640152"/>
            <a:ext cx="3927377" cy="2149346"/>
          </a:xfrm>
          <a:custGeom>
            <a:avLst/>
            <a:gdLst/>
            <a:ahLst/>
            <a:cxnLst/>
            <a:rect r="r" b="b" t="t" l="l"/>
            <a:pathLst>
              <a:path h="2149346" w="3927377">
                <a:moveTo>
                  <a:pt x="0" y="0"/>
                </a:moveTo>
                <a:lnTo>
                  <a:pt x="3927377" y="0"/>
                </a:lnTo>
                <a:lnTo>
                  <a:pt x="3927377" y="2149347"/>
                </a:lnTo>
                <a:lnTo>
                  <a:pt x="0" y="2149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56197" y="8895357"/>
            <a:ext cx="3927377" cy="2149346"/>
          </a:xfrm>
          <a:custGeom>
            <a:avLst/>
            <a:gdLst/>
            <a:ahLst/>
            <a:cxnLst/>
            <a:rect r="r" b="b" t="t" l="l"/>
            <a:pathLst>
              <a:path h="2149346" w="3927377">
                <a:moveTo>
                  <a:pt x="0" y="0"/>
                </a:moveTo>
                <a:lnTo>
                  <a:pt x="3927377" y="0"/>
                </a:lnTo>
                <a:lnTo>
                  <a:pt x="3927377" y="2149346"/>
                </a:lnTo>
                <a:lnTo>
                  <a:pt x="0" y="214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01619" y="8895357"/>
            <a:ext cx="3286381" cy="3866910"/>
          </a:xfrm>
          <a:custGeom>
            <a:avLst/>
            <a:gdLst/>
            <a:ahLst/>
            <a:cxnLst/>
            <a:rect r="r" b="b" t="t" l="l"/>
            <a:pathLst>
              <a:path h="3866910" w="3286381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64522" y="482434"/>
            <a:ext cx="5196200" cy="96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7"/>
              </a:lnSpc>
            </a:pPr>
            <a:r>
              <a:rPr lang="en-US" sz="5591">
                <a:solidFill>
                  <a:srgbClr val="92DCEF"/>
                </a:solidFill>
                <a:latin typeface="Mokoto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48875"/>
            <a:ext cx="7745596" cy="510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9"/>
              </a:lnSpc>
            </a:pPr>
            <a:r>
              <a:rPr lang="en-US" sz="1884">
                <a:solidFill>
                  <a:srgbClr val="FFFFFF"/>
                </a:solidFill>
                <a:latin typeface="Montserrat Semi-Bold"/>
              </a:rPr>
              <a:t>Minimax Algorithm Overview:</a:t>
            </a:r>
          </a:p>
          <a:p>
            <a:pPr algn="just" marL="406833" indent="-203417" lvl="1">
              <a:lnSpc>
                <a:spcPts val="3429"/>
              </a:lnSpc>
              <a:buFont typeface="Arial"/>
              <a:buChar char="•"/>
            </a:pPr>
            <a:r>
              <a:rPr lang="en-US" sz="1884">
                <a:solidFill>
                  <a:srgbClr val="A2E3F9"/>
                </a:solidFill>
                <a:latin typeface="Montserrat Semi-Bold"/>
              </a:rPr>
              <a:t>Objective: The aim is to find the optimal move for the AI opponent, maximizing its chances of winning or minimizing the chances of losing.</a:t>
            </a:r>
          </a:p>
          <a:p>
            <a:pPr algn="just" marL="406833" indent="-203417" lvl="1">
              <a:lnSpc>
                <a:spcPts val="3429"/>
              </a:lnSpc>
              <a:buFont typeface="Arial"/>
              <a:buChar char="•"/>
            </a:pPr>
            <a:r>
              <a:rPr lang="en-US" sz="1884">
                <a:solidFill>
                  <a:srgbClr val="FFFFFF"/>
                </a:solidFill>
                <a:latin typeface="Montserrat Semi-Bold"/>
              </a:rPr>
              <a:t>Evaluation Function</a:t>
            </a:r>
            <a:r>
              <a:rPr lang="en-US" sz="1884">
                <a:solidFill>
                  <a:srgbClr val="A2E3F9"/>
                </a:solidFill>
                <a:latin typeface="Montserrat Semi-Bold"/>
              </a:rPr>
              <a:t>: An evaluation function assesses board states, assigning scores based on the favorability for the AI player.</a:t>
            </a:r>
          </a:p>
          <a:p>
            <a:pPr algn="just" marL="406833" indent="-203417" lvl="1">
              <a:lnSpc>
                <a:spcPts val="3429"/>
              </a:lnSpc>
              <a:buFont typeface="Arial"/>
              <a:buChar char="•"/>
            </a:pPr>
            <a:r>
              <a:rPr lang="en-US" sz="1884">
                <a:solidFill>
                  <a:srgbClr val="FFFFFF"/>
                </a:solidFill>
                <a:latin typeface="Montserrat Semi-Bold"/>
              </a:rPr>
              <a:t>Depth-Limited Search:</a:t>
            </a:r>
            <a:r>
              <a:rPr lang="en-US" sz="1884">
                <a:solidFill>
                  <a:srgbClr val="A2E3F9"/>
                </a:solidFill>
                <a:latin typeface="Montserrat Semi-Bold"/>
              </a:rPr>
              <a:t> To manage complexity, the algorithm conducts a depth-limited search, exploring a set number of moves ahead, considering both AI and human player moves.</a:t>
            </a:r>
          </a:p>
          <a:p>
            <a:pPr>
              <a:lnSpc>
                <a:spcPts val="342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771180" y="2186712"/>
            <a:ext cx="987851" cy="969329"/>
          </a:xfrm>
          <a:custGeom>
            <a:avLst/>
            <a:gdLst/>
            <a:ahLst/>
            <a:cxnLst/>
            <a:rect r="r" b="b" t="t" l="l"/>
            <a:pathLst>
              <a:path h="969329" w="987851">
                <a:moveTo>
                  <a:pt x="0" y="0"/>
                </a:moveTo>
                <a:lnTo>
                  <a:pt x="987851" y="0"/>
                </a:lnTo>
                <a:lnTo>
                  <a:pt x="987851" y="969328"/>
                </a:lnTo>
                <a:lnTo>
                  <a:pt x="0" y="969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42348" y="2058046"/>
            <a:ext cx="1025480" cy="1006252"/>
          </a:xfrm>
          <a:custGeom>
            <a:avLst/>
            <a:gdLst/>
            <a:ahLst/>
            <a:cxnLst/>
            <a:rect r="r" b="b" t="t" l="l"/>
            <a:pathLst>
              <a:path h="1006252" w="1025480">
                <a:moveTo>
                  <a:pt x="0" y="0"/>
                </a:moveTo>
                <a:lnTo>
                  <a:pt x="1025480" y="0"/>
                </a:lnTo>
                <a:lnTo>
                  <a:pt x="1025480" y="1006253"/>
                </a:lnTo>
                <a:lnTo>
                  <a:pt x="0" y="1006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54506" y="2431334"/>
            <a:ext cx="421200" cy="63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</a:pPr>
            <a:r>
              <a:rPr lang="en-US" sz="3684">
                <a:solidFill>
                  <a:srgbClr val="92DCEF"/>
                </a:solidFill>
                <a:latin typeface="Mokoto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36466" y="2239808"/>
            <a:ext cx="437244" cy="66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4"/>
              </a:lnSpc>
            </a:pPr>
            <a:r>
              <a:rPr lang="en-US" sz="3824">
                <a:solidFill>
                  <a:srgbClr val="92DCEF"/>
                </a:solidFill>
                <a:latin typeface="Mokoto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0908" y="3539581"/>
            <a:ext cx="4079047" cy="50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1"/>
              </a:lnSpc>
            </a:pPr>
            <a:r>
              <a:rPr lang="en-US" sz="2894">
                <a:solidFill>
                  <a:srgbClr val="FFFFFF"/>
                </a:solidFill>
                <a:latin typeface="Mokoto"/>
              </a:rPr>
              <a:t>AI ALGORITHUM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24421" y="3398863"/>
            <a:ext cx="5298578" cy="44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2580">
                <a:solidFill>
                  <a:srgbClr val="FFFFFF"/>
                </a:solidFill>
                <a:latin typeface="Mokoto"/>
              </a:rPr>
              <a:t>ALPHA BETA PRUNING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0636" y="4148875"/>
            <a:ext cx="7648664" cy="510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9"/>
              </a:lnSpc>
            </a:pPr>
            <a:r>
              <a:rPr lang="en-US" sz="1884">
                <a:solidFill>
                  <a:srgbClr val="FFFFFF"/>
                </a:solidFill>
                <a:latin typeface="Montserrat Semi-Bold"/>
              </a:rPr>
              <a:t>Alpha-Beta Pruning Overview:</a:t>
            </a:r>
          </a:p>
          <a:p>
            <a:pPr algn="just" marL="406833" indent="-203417" lvl="1">
              <a:lnSpc>
                <a:spcPts val="3429"/>
              </a:lnSpc>
              <a:buFont typeface="Arial"/>
              <a:buChar char="•"/>
            </a:pPr>
            <a:r>
              <a:rPr lang="en-US" sz="1884">
                <a:solidFill>
                  <a:srgbClr val="A2E3F9"/>
                </a:solidFill>
                <a:latin typeface="Montserrat Semi-Bold"/>
              </a:rPr>
              <a:t>Efficiency Boost: Alpha-beta pruning is a technique that enhances efficiency by discarding unexplored branches of the search tree.</a:t>
            </a:r>
          </a:p>
          <a:p>
            <a:pPr algn="just" marL="406833" indent="-203417" lvl="1">
              <a:lnSpc>
                <a:spcPts val="3429"/>
              </a:lnSpc>
              <a:buFont typeface="Arial"/>
              <a:buChar char="•"/>
            </a:pPr>
            <a:r>
              <a:rPr lang="en-US" sz="1884">
                <a:solidFill>
                  <a:srgbClr val="FFFFFF"/>
                </a:solidFill>
                <a:latin typeface="Montserrat Semi-Bold"/>
              </a:rPr>
              <a:t>Alpha and Beta Values:</a:t>
            </a:r>
            <a:r>
              <a:rPr lang="en-US" sz="1884">
                <a:solidFill>
                  <a:srgbClr val="A2E3F9"/>
                </a:solidFill>
                <a:latin typeface="Montserrat Semi-Bold"/>
              </a:rPr>
              <a:t> Alpha is the best score the AI player can guarantee (maximum), while beta is the best score the opponent can guarantee (minimum).</a:t>
            </a:r>
          </a:p>
          <a:p>
            <a:pPr algn="just" marL="406833" indent="-203417" lvl="1">
              <a:lnSpc>
                <a:spcPts val="3429"/>
              </a:lnSpc>
              <a:buFont typeface="Arial"/>
              <a:buChar char="•"/>
            </a:pPr>
            <a:r>
              <a:rPr lang="en-US" sz="1884">
                <a:solidFill>
                  <a:srgbClr val="FFFFFF"/>
                </a:solidFill>
                <a:latin typeface="Montserrat Semi-Bold"/>
              </a:rPr>
              <a:t>Pr</a:t>
            </a:r>
            <a:r>
              <a:rPr lang="en-US" sz="1884">
                <a:solidFill>
                  <a:srgbClr val="FFFFFF"/>
                </a:solidFill>
                <a:latin typeface="Montserrat Semi-Bold"/>
              </a:rPr>
              <a:t>uning Condition</a:t>
            </a:r>
            <a:r>
              <a:rPr lang="en-US" sz="1884">
                <a:solidFill>
                  <a:srgbClr val="A2E3F9"/>
                </a:solidFill>
                <a:latin typeface="Montserrat Semi-Bold"/>
              </a:rPr>
              <a:t>: If a move leads to a score worse than the current best-known score during the search, the algorithm prunes that branch, avoiding unnecessary exploration of unpromising paths.</a:t>
            </a:r>
          </a:p>
          <a:p>
            <a:pPr>
              <a:lnSpc>
                <a:spcPts val="342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06353" y="940548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95274" y="1191652"/>
            <a:ext cx="3706055" cy="3709947"/>
            <a:chOff x="0" y="0"/>
            <a:chExt cx="976080" cy="9771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76080" cy="101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86672" y="1191652"/>
            <a:ext cx="3706055" cy="3709947"/>
            <a:chOff x="0" y="0"/>
            <a:chExt cx="976080" cy="977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76080" cy="101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14282" y="5385401"/>
            <a:ext cx="3706055" cy="3709947"/>
            <a:chOff x="0" y="0"/>
            <a:chExt cx="976080" cy="9771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76080" cy="101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86672" y="5385401"/>
            <a:ext cx="3706055" cy="3709947"/>
            <a:chOff x="0" y="0"/>
            <a:chExt cx="976080" cy="9771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76080" cy="977105"/>
            </a:xfrm>
            <a:custGeom>
              <a:avLst/>
              <a:gdLst/>
              <a:ahLst/>
              <a:cxnLst/>
              <a:rect r="r" b="b" t="t" l="l"/>
              <a:pathLst>
                <a:path h="977105" w="976080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76080" cy="101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76097" y="3875597"/>
            <a:ext cx="2535806" cy="253580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736443" y="4979335"/>
            <a:ext cx="2815114" cy="30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8"/>
              </a:lnSpc>
            </a:pPr>
            <a:r>
              <a:rPr lang="en-US" sz="1798">
                <a:solidFill>
                  <a:srgbClr val="00122B"/>
                </a:solidFill>
                <a:latin typeface="Rubik One"/>
              </a:rPr>
              <a:t>IMPLEMENTATION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18937" y="1754558"/>
            <a:ext cx="3296746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EVALUATION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87859" y="1421614"/>
            <a:ext cx="2698981" cy="96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18">
                <a:solidFill>
                  <a:srgbClr val="A2E3F9"/>
                </a:solidFill>
                <a:latin typeface="Montserrat Bold"/>
              </a:rPr>
              <a:t>MOVE GENERATION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76265" y="6558880"/>
            <a:ext cx="374407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RECURSION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61147" y="5954360"/>
            <a:ext cx="3385721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DECISION MAKING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49550" y="2454328"/>
            <a:ext cx="2758770" cy="19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A2E3F9"/>
                </a:solidFill>
                <a:latin typeface="Montserrat Semi-Bold"/>
              </a:rPr>
              <a:t>The evaluation function assesses board states based on factors such as piece count, king promotion, and piece positioning. The scoring system aims to capture strategic advantages for the AI player.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54511" y="2549082"/>
            <a:ext cx="2398994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A2E3F9"/>
                </a:solidFill>
                <a:latin typeface="Montserrat Semi-Bold"/>
              </a:rPr>
              <a:t>The algorithm generates possible moves for the AI player and evaluates each move's consequence on the game state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32891" y="7158956"/>
            <a:ext cx="3035520" cy="17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A2E3F9"/>
                </a:solidFill>
                <a:latin typeface="Montserrat Semi-Bold"/>
              </a:rPr>
              <a:t>The minimax algorithm works recursively, exploring possible moves at different depths, simulating the AI player and the opponent taking turns.</a:t>
            </a:r>
          </a:p>
          <a:p>
            <a:pPr algn="ctr">
              <a:lnSpc>
                <a:spcPts val="1960"/>
              </a:lnSpc>
            </a:pP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9719589" y="7158956"/>
            <a:ext cx="3035520" cy="17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A2E3F9"/>
                </a:solidFill>
                <a:latin typeface="Montserrat Semi-Bold"/>
              </a:rPr>
              <a:t>The algorithm decides on the best move by considering the scores associated with each possible move, factoring in the opponent's responses.</a:t>
            </a:r>
          </a:p>
          <a:p>
            <a:pPr algn="ctr">
              <a:lnSpc>
                <a:spcPts val="1960"/>
              </a:lnSpc>
            </a:pP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65" r="0" b="-6545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520805" y="2876800"/>
            <a:ext cx="5246391" cy="524637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99" t="0" r="-2499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4432792" y="3704589"/>
            <a:ext cx="2655862" cy="478055"/>
          </a:xfrm>
          <a:custGeom>
            <a:avLst/>
            <a:gdLst/>
            <a:ahLst/>
            <a:cxnLst/>
            <a:rect r="r" b="b" t="t" l="l"/>
            <a:pathLst>
              <a:path h="478055" w="2655862">
                <a:moveTo>
                  <a:pt x="2655862" y="0"/>
                </a:moveTo>
                <a:lnTo>
                  <a:pt x="0" y="0"/>
                </a:lnTo>
                <a:lnTo>
                  <a:pt x="0" y="478055"/>
                </a:lnTo>
                <a:lnTo>
                  <a:pt x="2655862" y="478055"/>
                </a:lnTo>
                <a:lnTo>
                  <a:pt x="26558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69809" y="3704589"/>
            <a:ext cx="2655862" cy="478055"/>
          </a:xfrm>
          <a:custGeom>
            <a:avLst/>
            <a:gdLst/>
            <a:ahLst/>
            <a:cxnLst/>
            <a:rect r="r" b="b" t="t" l="l"/>
            <a:pathLst>
              <a:path h="478055" w="2655862">
                <a:moveTo>
                  <a:pt x="0" y="0"/>
                </a:moveTo>
                <a:lnTo>
                  <a:pt x="2655862" y="0"/>
                </a:lnTo>
                <a:lnTo>
                  <a:pt x="2655862" y="478055"/>
                </a:lnTo>
                <a:lnTo>
                  <a:pt x="0" y="47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94156" y="-1238000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23529" y="938320"/>
            <a:ext cx="7655501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1250" y="3197225"/>
            <a:ext cx="4055170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FUTURE FOCUS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31810" y="3436319"/>
            <a:ext cx="3127490" cy="102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PROJECT SUCCESS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7300" y="4144544"/>
            <a:ext cx="4244720" cy="177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  <a:spcBef>
                <a:spcPct val="0"/>
              </a:spcBef>
            </a:pPr>
            <a:r>
              <a:rPr lang="en-US" sz="2031">
                <a:solidFill>
                  <a:srgbClr val="A2E3F9"/>
                </a:solidFill>
                <a:latin typeface="Montserrat Semi-Bold"/>
              </a:rPr>
              <a:t>Continuing to enrich player experience by incorporating feedback and exploring enhancements for sustained success and broad appeal.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13705" y="4809379"/>
            <a:ext cx="4960901" cy="255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A2E3F9"/>
                </a:solidFill>
                <a:latin typeface="Montserrat Semi-Bold"/>
              </a:rPr>
              <a:t>Classic gameplay meets modern AI in our checkers game with a 1-player opponent, featuring robust rules, an intuitive interface, and efficient AI algorithms.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461454" y="7592952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DAF0rB-il3Y</dc:identifier>
  <dcterms:modified xsi:type="dcterms:W3CDTF">2011-08-01T06:04:30Z</dcterms:modified>
  <cp:revision>1</cp:revision>
  <dc:title>Chekers Game</dc:title>
</cp:coreProperties>
</file>